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66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0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BA38C4-9F59-F59C-C7AF-BBBA68606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BC309B-38D0-B549-5E13-30975EE80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7A7655-5E0F-8660-0976-5140CC6E6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4583-6D8C-4CF8-AC1A-5AC7CA50CBDC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41DB01-1040-B767-0FB1-C330E75D8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F4B2A8-2CBE-A427-2437-F16EA693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F462-20BE-4DF4-9468-35D97DB9EE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08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A9CA3A-9ED7-BC9B-BE9C-7E7AD3EB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532757-4CE6-5EED-2EC8-27ACF27C2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38995-C65E-77B4-E0A7-11F1D776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4583-6D8C-4CF8-AC1A-5AC7CA50CBDC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5BE278-51AC-CE03-2948-78A7ED841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2C6C9F-96FC-2843-B4FF-3C8D59A0C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F462-20BE-4DF4-9468-35D97DB9EE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06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B856EA8-057F-E5C2-775C-7F7F73B31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C7DF286-4A4F-2DE7-AD09-2998BD6F1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F8B95E-41F3-0530-97CB-210EC001D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4583-6D8C-4CF8-AC1A-5AC7CA50CBDC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7A06E2-9CE2-53C3-A2B3-A5F65079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954826-D0E4-4D64-AF4C-237C9EDD3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F462-20BE-4DF4-9468-35D97DB9EE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2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578B95-A998-666C-D3F5-A26DA1ACD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1C28B8-FF32-E013-79BD-0E3682BF6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AFCED6-4EC2-6F20-2A10-368BD1047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4583-6D8C-4CF8-AC1A-5AC7CA50CBDC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B89BAF-AB2E-601E-4678-1ACA51FDB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EFFC3B-F94D-BE71-E175-1C829F860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F462-20BE-4DF4-9468-35D97DB9EE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73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DA4BBB-D875-1D82-28A5-9AA57CDBB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D287F2-183D-AE66-3CA2-ECAEE223D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3252DA-A425-743D-F2BC-E376140E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4583-6D8C-4CF8-AC1A-5AC7CA50CBDC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F096E3-A2D6-3D4B-17A0-DC7330DFE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3AD754-8224-152F-7FBB-2D5BF2C1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F462-20BE-4DF4-9468-35D97DB9EE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90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B63B5-5AA9-5E4D-B507-D32FE9A73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3DC7C1-636C-850E-2028-0AA1D47C9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7E26E9-E0CE-FC5B-9F37-ADFF60CEB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2D96C8-1807-5771-440D-A99B9215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4583-6D8C-4CF8-AC1A-5AC7CA50CBDC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E2544-BBC1-8850-CA9F-818C5D2E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78FEC4-F256-E1EC-15E4-24FB0A8F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F462-20BE-4DF4-9468-35D97DB9EE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19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1C2881-E51E-29F5-B098-59665354B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B68203-4FFC-61CC-64A4-97DD28120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AE5935-80DE-6A72-4661-D15C9DB27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2FDA18B-E85E-8807-9A65-770D3C2044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FEF0415-0307-3519-1A4E-DACF1F878B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30911C1-8392-FAD7-4746-8712EB5DF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4583-6D8C-4CF8-AC1A-5AC7CA50CBDC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3D0A81-E03F-6939-EB26-84E77B479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FF15EA1-60A3-B78F-1968-539A9A7F4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F462-20BE-4DF4-9468-35D97DB9EE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06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3293DD-6B68-F6C2-C6AF-3722DB818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7E94E97-FCA8-FD74-1EB5-711710464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4583-6D8C-4CF8-AC1A-5AC7CA50CBDC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C13A117-0E30-73C6-D134-711C0091D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42ABEF-3E2A-12FF-D5F6-52EE524B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F462-20BE-4DF4-9468-35D97DB9EE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6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1251E85-F209-E5F0-0022-0A42580D1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4583-6D8C-4CF8-AC1A-5AC7CA50CBDC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F7C691E-C3DA-26E3-3276-5F7A377D7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DEA7A72-5DB3-CFF9-5BA9-D0A83679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F462-20BE-4DF4-9468-35D97DB9EE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93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1397E0-0665-E209-3B1E-846BF375F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A2EFC0-7001-70C0-C470-B2D9FC41E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EF7E69-1C4D-DA32-A827-817AAEDB8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667249-F684-350D-AEFF-1831BA3FC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4583-6D8C-4CF8-AC1A-5AC7CA50CBDC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B44352-4327-C150-C244-8CD903804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BB1854-6895-6C36-B1F2-8CF971121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F462-20BE-4DF4-9468-35D97DB9EE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8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CF9767-7D9B-DBD8-8FDA-29291F8EE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07A2424-551C-DC4C-8B8C-5AF0D8F227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BAFB86-E010-B3F1-AD18-BD270C8F3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843A35-B3E0-0965-F5A2-6C3FF78D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4583-6D8C-4CF8-AC1A-5AC7CA50CBDC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7B86AB-76EB-2766-5C32-5624550FA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37A170-F730-3BAB-0012-6A940FDA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F462-20BE-4DF4-9468-35D97DB9EE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5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456C1E7-DEEE-F265-1CD2-934788395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E72CD8-B2B0-F6FA-4174-14E939FB7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DCCF7B-2181-1C4B-8FC0-19A10C2B93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B4583-6D8C-4CF8-AC1A-5AC7CA50CBDC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C60942-E04E-549A-6C7A-D9A819783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6A06D8-1B2D-40A3-7BB6-584BCBDE6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4F462-20BE-4DF4-9468-35D97DB9EE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54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19245A10-7F37-4569-80D2-2F692931E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9267F70F-11C6-4597-9381-D0D80FC18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6152" y="2355786"/>
            <a:ext cx="498574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5A604BF-4837-B7E8-F3A2-DCA63F208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2786" y="2976589"/>
            <a:ext cx="3510355" cy="1636997"/>
          </a:xfrm>
        </p:spPr>
        <p:txBody>
          <a:bodyPr>
            <a:normAutofit/>
          </a:bodyPr>
          <a:lstStyle/>
          <a:p>
            <a:r>
              <a:rPr lang="fr-FR" sz="4400" b="1" dirty="0">
                <a:solidFill>
                  <a:srgbClr val="FFFFFF"/>
                </a:solidFill>
              </a:rPr>
              <a:t>ASSEMBLEE GENERALE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3B2761-E3E7-FC4A-1D21-8F21D65F4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9812" y="4963425"/>
            <a:ext cx="3510355" cy="758843"/>
          </a:xfrm>
        </p:spPr>
        <p:txBody>
          <a:bodyPr anchor="t">
            <a:normAutofit/>
          </a:bodyPr>
          <a:lstStyle/>
          <a:p>
            <a:r>
              <a:rPr lang="fr-FR" sz="3200" dirty="0">
                <a:solidFill>
                  <a:srgbClr val="FEFFFF"/>
                </a:solidFill>
              </a:rPr>
              <a:t>2 février 2023</a:t>
            </a:r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2C20A93E-E407-4683-A405-147DE2613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9E8E3DD9-D235-48D9-A0EC-D6817EC84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EA83A145-578D-4A0B-94A7-AEAB2027D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1F4F08F-84D0-156D-F170-DBB2BC63A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02" y="462214"/>
            <a:ext cx="6041715" cy="369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42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85152F4-A460-7CD6-26CF-CA6E754B8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16" y="292167"/>
            <a:ext cx="1912396" cy="1170386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419FBBA4-4509-5D0D-35CC-5AA7169FAD39}"/>
              </a:ext>
            </a:extLst>
          </p:cNvPr>
          <p:cNvSpPr txBox="1">
            <a:spLocks/>
          </p:cNvSpPr>
          <p:nvPr/>
        </p:nvSpPr>
        <p:spPr>
          <a:xfrm>
            <a:off x="2714624" y="591658"/>
            <a:ext cx="9144000" cy="7667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400" dirty="0">
                <a:solidFill>
                  <a:srgbClr val="002060"/>
                </a:solidFill>
              </a:rPr>
              <a:t>Nouveau CA 2023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9AC4FB2-D5E0-746D-A7C2-A7EF026BC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242946"/>
              </p:ext>
            </p:extLst>
          </p:nvPr>
        </p:nvGraphicFramePr>
        <p:xfrm>
          <a:off x="557563" y="1735765"/>
          <a:ext cx="6913755" cy="494919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814486">
                  <a:extLst>
                    <a:ext uri="{9D8B030D-6E8A-4147-A177-3AD203B41FA5}">
                      <a16:colId xmlns:a16="http://schemas.microsoft.com/office/drawing/2014/main" val="1728776305"/>
                    </a:ext>
                  </a:extLst>
                </a:gridCol>
                <a:gridCol w="3099269">
                  <a:extLst>
                    <a:ext uri="{9D8B030D-6E8A-4147-A177-3AD203B41FA5}">
                      <a16:colId xmlns:a16="http://schemas.microsoft.com/office/drawing/2014/main" val="2782252299"/>
                    </a:ext>
                  </a:extLst>
                </a:gridCol>
              </a:tblGrid>
              <a:tr h="27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>
                          <a:effectLst/>
                        </a:rPr>
                        <a:t>CLABAUT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0" dirty="0">
                          <a:effectLst/>
                        </a:rPr>
                        <a:t>Mathieu</a:t>
                      </a:r>
                      <a:endParaRPr lang="fr-FR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187290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RICHAUD 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Katia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750076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VALENCE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>
                          <a:effectLst/>
                        </a:rPr>
                        <a:t>René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668756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>
                          <a:effectLst/>
                        </a:rPr>
                        <a:t>CHEENNE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Pierre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102426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ROOL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Myriam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991667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MORANT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Anne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144218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FARCIS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Alain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16515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PENNÈS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Didier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944579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PENNÈS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Catherine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2305231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CHAUSSEDOUX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Pierre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855525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SEGURRA 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Eric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106149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CONGARD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Guylaine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069044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REYNAUD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Annick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950497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GROUILLER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Guylaine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488438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>
                          <a:effectLst/>
                        </a:rPr>
                        <a:t>CHAUDON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>
                          <a:effectLst/>
                        </a:rPr>
                        <a:t>Cécile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346824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6E979A72-CDC4-D844-911C-AE3D6D500E3B}"/>
              </a:ext>
            </a:extLst>
          </p:cNvPr>
          <p:cNvSpPr txBox="1"/>
          <p:nvPr/>
        </p:nvSpPr>
        <p:spPr>
          <a:xfrm>
            <a:off x="7883913" y="2040673"/>
            <a:ext cx="38917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Nous souhaitons la bienvenue aux nouvelles administratrices: </a:t>
            </a:r>
          </a:p>
          <a:p>
            <a:r>
              <a:rPr lang="fr-FR" sz="2800" dirty="0"/>
              <a:t>Cécile CHAUDON et Guylaine GROUILLER.</a:t>
            </a:r>
          </a:p>
        </p:txBody>
      </p:sp>
    </p:spTree>
    <p:extLst>
      <p:ext uri="{BB962C8B-B14F-4D97-AF65-F5344CB8AC3E}">
        <p14:creationId xmlns:p14="http://schemas.microsoft.com/office/powerpoint/2010/main" val="1537487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85152F4-A460-7CD6-26CF-CA6E754B8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16" y="292166"/>
            <a:ext cx="2381250" cy="1457325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419FBBA4-4509-5D0D-35CC-5AA7169FAD39}"/>
              </a:ext>
            </a:extLst>
          </p:cNvPr>
          <p:cNvSpPr txBox="1">
            <a:spLocks/>
          </p:cNvSpPr>
          <p:nvPr/>
        </p:nvSpPr>
        <p:spPr>
          <a:xfrm>
            <a:off x="2714624" y="591658"/>
            <a:ext cx="9144000" cy="7667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solidFill>
                  <a:srgbClr val="002060"/>
                </a:solidFill>
              </a:rPr>
              <a:t>Nouveau bureau  2023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723BD31-413A-C71B-0512-11DBAE51360A}"/>
              </a:ext>
            </a:extLst>
          </p:cNvPr>
          <p:cNvSpPr txBox="1"/>
          <p:nvPr/>
        </p:nvSpPr>
        <p:spPr>
          <a:xfrm>
            <a:off x="1025912" y="2854711"/>
            <a:ext cx="10649415" cy="3129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26047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Président : CHAUSSEDOUX Pierre </a:t>
            </a:r>
            <a:endParaRPr lang="fr-FR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26047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Trésorier(e) : </a:t>
            </a:r>
            <a:r>
              <a:rPr lang="fr-FR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Vacant durant l’absence de Myriam ROOL</a:t>
            </a:r>
            <a:endParaRPr lang="fr-FR" sz="2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260475" algn="l"/>
              </a:tabLst>
            </a:pPr>
            <a:r>
              <a:rPr lang="fr-FR" sz="2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Trésorière adjointe: </a:t>
            </a: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RICHAUD Katia  </a:t>
            </a:r>
            <a:endParaRPr lang="fr-FR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26047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Secrétaire : Catherine PENNÈS</a:t>
            </a:r>
            <a:endParaRPr lang="fr-FR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126047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Secrétaire Adjointe : Guylaine GROUILLER</a:t>
            </a:r>
            <a:endParaRPr lang="fr-FR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52857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BA3B2761-E3E7-FC4A-1D21-8F21D65F4C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000" i="1" dirty="0">
                <a:solidFill>
                  <a:srgbClr val="0070C0"/>
                </a:solidFill>
              </a:rPr>
              <a:t>Merci pour votre présence !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85152F4-A460-7CD6-26CF-CA6E754B8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70" y="511174"/>
            <a:ext cx="238125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21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A604BF-4837-B7E8-F3A2-DCA63F208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9430" y="1026858"/>
            <a:ext cx="9144000" cy="766763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Rapport moral et d’activités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85152F4-A460-7CD6-26CF-CA6E754B8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70" y="511174"/>
            <a:ext cx="2381250" cy="145732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146E30E-416B-2BC1-9DF5-DC866CCC0CEF}"/>
              </a:ext>
            </a:extLst>
          </p:cNvPr>
          <p:cNvSpPr txBox="1"/>
          <p:nvPr/>
        </p:nvSpPr>
        <p:spPr>
          <a:xfrm>
            <a:off x="1075535" y="2065185"/>
            <a:ext cx="1044869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/>
              <a:t>Reprise de l’activité après la reprise suite COVID</a:t>
            </a:r>
          </a:p>
          <a:p>
            <a:pPr algn="ctr"/>
            <a:r>
              <a:rPr lang="fr-FR" sz="2800" b="1" dirty="0"/>
              <a:t>Au 31/12/2022</a:t>
            </a:r>
          </a:p>
          <a:p>
            <a:endParaRPr lang="fr-FR" sz="2800" b="1" dirty="0"/>
          </a:p>
          <a:p>
            <a:endParaRPr lang="fr-FR" sz="2800" b="1" dirty="0"/>
          </a:p>
          <a:p>
            <a:endParaRPr lang="fr-FR" sz="2800" b="1" dirty="0"/>
          </a:p>
          <a:p>
            <a:endParaRPr lang="fr-FR" sz="2800" b="1" dirty="0"/>
          </a:p>
          <a:p>
            <a:endParaRPr lang="fr-FR" sz="2400" dirty="0"/>
          </a:p>
        </p:txBody>
      </p:sp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06B66D0E-8C55-A8C0-6F4B-A2869FCE3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40369"/>
              </p:ext>
            </p:extLst>
          </p:nvPr>
        </p:nvGraphicFramePr>
        <p:xfrm>
          <a:off x="1527159" y="3413801"/>
          <a:ext cx="954544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2722">
                  <a:extLst>
                    <a:ext uri="{9D8B030D-6E8A-4147-A177-3AD203B41FA5}">
                      <a16:colId xmlns:a16="http://schemas.microsoft.com/office/drawing/2014/main" val="1691259043"/>
                    </a:ext>
                  </a:extLst>
                </a:gridCol>
                <a:gridCol w="4772722">
                  <a:extLst>
                    <a:ext uri="{9D8B030D-6E8A-4147-A177-3AD203B41FA5}">
                      <a16:colId xmlns:a16="http://schemas.microsoft.com/office/drawing/2014/main" val="903132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chemeClr val="tx1"/>
                          </a:solidFill>
                        </a:rPr>
                        <a:t>Nombre d’adhérents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>
                          <a:solidFill>
                            <a:schemeClr val="tx1"/>
                          </a:solidFill>
                        </a:rPr>
                        <a:t>513 (soit 196 familles)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267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/>
                        <a:t>Nouvelles inscriptions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119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548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/>
                        <a:t>Réinscriptions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394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446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/>
                        <a:t>Nombre de lecteurs actifs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519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43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Dont Adultes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347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714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Dont Jeunes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172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294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3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A604BF-4837-B7E8-F3A2-DCA63F208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9430" y="856454"/>
            <a:ext cx="9144000" cy="766763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Rapport moral et d’activités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85152F4-A460-7CD6-26CF-CA6E754B8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70" y="511174"/>
            <a:ext cx="2381250" cy="145732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146E30E-416B-2BC1-9DF5-DC866CCC0CEF}"/>
              </a:ext>
            </a:extLst>
          </p:cNvPr>
          <p:cNvSpPr txBox="1"/>
          <p:nvPr/>
        </p:nvSpPr>
        <p:spPr>
          <a:xfrm>
            <a:off x="1092819" y="2492715"/>
            <a:ext cx="10448692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/>
              <a:t>Au 31/12/2022</a:t>
            </a:r>
          </a:p>
          <a:p>
            <a:endParaRPr lang="fr-FR" sz="2800" b="1" dirty="0"/>
          </a:p>
          <a:p>
            <a:endParaRPr lang="fr-FR" sz="2800" b="1" dirty="0"/>
          </a:p>
          <a:p>
            <a:endParaRPr lang="fr-FR" sz="2800" b="1" dirty="0"/>
          </a:p>
          <a:p>
            <a:endParaRPr lang="fr-FR" sz="2400" dirty="0"/>
          </a:p>
        </p:txBody>
      </p:sp>
      <p:graphicFrame>
        <p:nvGraphicFramePr>
          <p:cNvPr id="7" name="Tableau 8">
            <a:extLst>
              <a:ext uri="{FF2B5EF4-FFF2-40B4-BE49-F238E27FC236}">
                <a16:creationId xmlns:a16="http://schemas.microsoft.com/office/drawing/2014/main" id="{9CDAEFDD-94A8-035A-526A-DB027E672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918912"/>
              </p:ext>
            </p:extLst>
          </p:nvPr>
        </p:nvGraphicFramePr>
        <p:xfrm>
          <a:off x="1092819" y="3367694"/>
          <a:ext cx="10291460" cy="2942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719">
                  <a:extLst>
                    <a:ext uri="{9D8B030D-6E8A-4147-A177-3AD203B41FA5}">
                      <a16:colId xmlns:a16="http://schemas.microsoft.com/office/drawing/2014/main" val="1358397923"/>
                    </a:ext>
                  </a:extLst>
                </a:gridCol>
                <a:gridCol w="2002011">
                  <a:extLst>
                    <a:ext uri="{9D8B030D-6E8A-4147-A177-3AD203B41FA5}">
                      <a16:colId xmlns:a16="http://schemas.microsoft.com/office/drawing/2014/main" val="1430581310"/>
                    </a:ext>
                  </a:extLst>
                </a:gridCol>
                <a:gridCol w="2572865">
                  <a:extLst>
                    <a:ext uri="{9D8B030D-6E8A-4147-A177-3AD203B41FA5}">
                      <a16:colId xmlns:a16="http://schemas.microsoft.com/office/drawing/2014/main" val="2850494020"/>
                    </a:ext>
                  </a:extLst>
                </a:gridCol>
                <a:gridCol w="2572865">
                  <a:extLst>
                    <a:ext uri="{9D8B030D-6E8A-4147-A177-3AD203B41FA5}">
                      <a16:colId xmlns:a16="http://schemas.microsoft.com/office/drawing/2014/main" val="2119565958"/>
                    </a:ext>
                  </a:extLst>
                </a:gridCol>
              </a:tblGrid>
              <a:tr h="735616">
                <a:tc>
                  <a:txBody>
                    <a:bodyPr/>
                    <a:lstStyle/>
                    <a:p>
                      <a:endParaRPr lang="fr-FR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/>
                        <a:t>Adultes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/>
                        <a:t>Jeunes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282040"/>
                  </a:ext>
                </a:extLst>
              </a:tr>
              <a:tr h="735616">
                <a:tc>
                  <a:txBody>
                    <a:bodyPr/>
                    <a:lstStyle/>
                    <a:p>
                      <a:r>
                        <a:rPr lang="fr-FR" sz="2800" b="1" dirty="0"/>
                        <a:t>Nbre de prêts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/>
                        <a:t>8 309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/>
                        <a:t>3 734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/>
                        <a:t>12 043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118350"/>
                  </a:ext>
                </a:extLst>
              </a:tr>
              <a:tr h="735616">
                <a:tc>
                  <a:txBody>
                    <a:bodyPr/>
                    <a:lstStyle/>
                    <a:p>
                      <a:r>
                        <a:rPr lang="fr-FR" sz="2800" b="1" dirty="0"/>
                        <a:t>Achats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/>
                        <a:t>363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/>
                        <a:t>733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751482"/>
                  </a:ext>
                </a:extLst>
              </a:tr>
              <a:tr h="735616">
                <a:tc>
                  <a:txBody>
                    <a:bodyPr/>
                    <a:lstStyle/>
                    <a:p>
                      <a:r>
                        <a:rPr lang="fr-FR" sz="2800" b="1" dirty="0"/>
                        <a:t>Fonds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/>
                        <a:t>7 727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/>
                        <a:t>6 696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/>
                        <a:t>14 423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406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932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A604BF-4837-B7E8-F3A2-DCA63F208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20537"/>
            <a:ext cx="9144000" cy="460005"/>
          </a:xfrm>
        </p:spPr>
        <p:txBody>
          <a:bodyPr>
            <a:noAutofit/>
          </a:bodyPr>
          <a:lstStyle/>
          <a:p>
            <a:pPr algn="l"/>
            <a:r>
              <a:rPr lang="fr-FR" sz="2800" b="1" dirty="0">
                <a:latin typeface="+mn-lt"/>
              </a:rPr>
              <a:t>Partenariats et actions: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3B2761-E3E7-FC4A-1D21-8F21D65F4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3061010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Écoles : accueil des classes, classes bibliothèque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Soutien scolaire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 (Réseau des Aides Maternelles)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Crèche (arrêt fin 2022)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Maison de retraite Pays d’Aigues (arrêt fin 2022)</a:t>
            </a:r>
            <a:endParaRPr lang="fr-FR" sz="36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85152F4-A460-7CD6-26CF-CA6E754B8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70" y="511174"/>
            <a:ext cx="2381250" cy="1457325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419FBBA4-4509-5D0D-35CC-5AA7169FAD39}"/>
              </a:ext>
            </a:extLst>
          </p:cNvPr>
          <p:cNvSpPr txBox="1">
            <a:spLocks/>
          </p:cNvSpPr>
          <p:nvPr/>
        </p:nvSpPr>
        <p:spPr>
          <a:xfrm>
            <a:off x="2529430" y="856454"/>
            <a:ext cx="9144000" cy="7667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>
                <a:solidFill>
                  <a:srgbClr val="002060"/>
                </a:solidFill>
              </a:rPr>
              <a:t>Rapport moral et d’activités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00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A604BF-4837-B7E8-F3A2-DCA63F208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9883" y="1101536"/>
            <a:ext cx="8073483" cy="460005"/>
          </a:xfrm>
        </p:spPr>
        <p:txBody>
          <a:bodyPr>
            <a:noAutofit/>
          </a:bodyPr>
          <a:lstStyle/>
          <a:p>
            <a:pPr algn="l"/>
            <a:r>
              <a:rPr lang="fr-FR" sz="2800" b="1" dirty="0">
                <a:latin typeface="+mn-lt"/>
              </a:rPr>
              <a:t>Animations régulières et évènements 2022: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3B2761-E3E7-FC4A-1D21-8F21D65F4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7132" y="1828927"/>
            <a:ext cx="10571356" cy="4850654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90395" algn="l"/>
              </a:tabLst>
            </a:pPr>
            <a:r>
              <a:rPr lang="fr-FR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Cercle des lecteurs 1 fois par mois (15 participants)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90395" algn="l"/>
              </a:tabLst>
            </a:pPr>
            <a:r>
              <a:rPr lang="fr-FR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6 expositions :  Nelly Roman, Evelyne </a:t>
            </a:r>
            <a:r>
              <a:rPr lang="fr-FR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Vallerant</a:t>
            </a:r>
            <a:r>
              <a:rPr lang="fr-FR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, Cécile Gasquet, Parc du Luberon, Les Celtes,  les sorcières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1890395" algn="l"/>
              </a:tabLst>
            </a:pPr>
            <a:r>
              <a:rPr lang="fr-FR" sz="2900" dirty="0">
                <a:latin typeface="Calibri" panose="020F0502020204030204" pitchFamily="34" charset="0"/>
                <a:cs typeface="Times New Roman" panose="02020603050405020304" pitchFamily="18" charset="0"/>
              </a:rPr>
              <a:t>3 conférences: Anne </a:t>
            </a:r>
            <a:r>
              <a:rPr lang="fr-FR" sz="29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Morant</a:t>
            </a:r>
            <a:r>
              <a:rPr lang="fr-FR" sz="2900" dirty="0">
                <a:latin typeface="Calibri" panose="020F0502020204030204" pitchFamily="34" charset="0"/>
                <a:cs typeface="Times New Roman" panose="02020603050405020304" pitchFamily="18" charset="0"/>
              </a:rPr>
              <a:t> (le voyage d’un marchand sur la via </a:t>
            </a:r>
            <a:r>
              <a:rPr lang="fr-FR" sz="29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Domitia</a:t>
            </a:r>
            <a:r>
              <a:rPr lang="fr-FR" sz="2900" dirty="0">
                <a:latin typeface="Calibri" panose="020F0502020204030204" pitchFamily="34" charset="0"/>
                <a:cs typeface="Times New Roman" panose="02020603050405020304" pitchFamily="18" charset="0"/>
              </a:rPr>
              <a:t>), M. Bel (Les Celtes et les oppida en Provence), Mme Philibert (Les fées et la nature)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9039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2 foires aux livres mai et octobre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9039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Tous au château en mai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9039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Présence à la Journée des associations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9039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50 ans de la bibliothèque (exposition)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9039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Repas en chansons (40 participants)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189039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 de contes de Noël</a:t>
            </a:r>
            <a:endParaRPr lang="fr-FR" sz="36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85152F4-A460-7CD6-26CF-CA6E754B8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60" y="470890"/>
            <a:ext cx="2010860" cy="1230646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419FBBA4-4509-5D0D-35CC-5AA7169FAD39}"/>
              </a:ext>
            </a:extLst>
          </p:cNvPr>
          <p:cNvSpPr txBox="1">
            <a:spLocks/>
          </p:cNvSpPr>
          <p:nvPr/>
        </p:nvSpPr>
        <p:spPr>
          <a:xfrm>
            <a:off x="2529430" y="343499"/>
            <a:ext cx="9144000" cy="7667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2060"/>
                </a:solidFill>
              </a:rPr>
              <a:t>Rapport moral et d’activités</a:t>
            </a:r>
          </a:p>
        </p:txBody>
      </p:sp>
    </p:spTree>
    <p:extLst>
      <p:ext uri="{BB962C8B-B14F-4D97-AF65-F5344CB8AC3E}">
        <p14:creationId xmlns:p14="http://schemas.microsoft.com/office/powerpoint/2010/main" val="299061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85152F4-A460-7CD6-26CF-CA6E754B8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70" y="328296"/>
            <a:ext cx="1573120" cy="962750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419FBBA4-4509-5D0D-35CC-5AA7169FAD39}"/>
              </a:ext>
            </a:extLst>
          </p:cNvPr>
          <p:cNvSpPr txBox="1">
            <a:spLocks/>
          </p:cNvSpPr>
          <p:nvPr/>
        </p:nvSpPr>
        <p:spPr>
          <a:xfrm>
            <a:off x="2529430" y="490694"/>
            <a:ext cx="9144000" cy="7667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2060"/>
                </a:solidFill>
              </a:rPr>
              <a:t>Rapport financier 2022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EE0A219-F1CB-8453-5BBB-14BBBB40B55B}"/>
              </a:ext>
            </a:extLst>
          </p:cNvPr>
          <p:cNvSpPr txBox="1"/>
          <p:nvPr/>
        </p:nvSpPr>
        <p:spPr>
          <a:xfrm>
            <a:off x="285750" y="1490533"/>
            <a:ext cx="11670030" cy="5164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fr-F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dépenses 2022 </a:t>
            </a: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ont </a:t>
            </a:r>
            <a:r>
              <a:rPr lang="fr-F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augmenté</a:t>
            </a: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 fait de l’absence d’allègement des charges sociales sur salaires (8 000 € : URSSAF, retraite…) dont nous avons bénéficié ces deux dernières années et d’une augmentation des services extérieurs (animations, déplacements, formations) :</a:t>
            </a:r>
          </a:p>
          <a:p>
            <a:pPr algn="ctr">
              <a:lnSpc>
                <a:spcPct val="115000"/>
              </a:lnSpc>
            </a:pP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 : 67 146 €	</a:t>
            </a:r>
            <a:r>
              <a:rPr lang="fr-F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 :	78 956 €</a:t>
            </a:r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</a:pPr>
            <a:r>
              <a:rPr lang="fr-F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recettes </a:t>
            </a: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depuis 2019 ont </a:t>
            </a:r>
            <a:r>
              <a:rPr lang="fr-F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peu progressé </a:t>
            </a: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sont respectivement :</a:t>
            </a:r>
          </a:p>
          <a:p>
            <a:pPr algn="ctr">
              <a:lnSpc>
                <a:spcPct val="115000"/>
              </a:lnSpc>
            </a:pP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 : 66 159 €	</a:t>
            </a:r>
            <a:r>
              <a:rPr lang="fr-F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	: 68 485 €</a:t>
            </a:r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</a:pPr>
            <a:r>
              <a:rPr lang="fr-F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budget 2022 </a:t>
            </a: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 </a:t>
            </a:r>
            <a:r>
              <a:rPr lang="fr-F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déficitaire</a:t>
            </a: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(- 10 000 €) alors que l’an dernier était en léger déficit </a:t>
            </a:r>
            <a:b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(- 987 €) malgré une augmentation de l’aide de la mairie. </a:t>
            </a:r>
          </a:p>
          <a:p>
            <a:pPr algn="just">
              <a:lnSpc>
                <a:spcPct val="115000"/>
              </a:lnSpc>
            </a:pPr>
            <a:r>
              <a:rPr lang="fr-FR" sz="2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noter</a:t>
            </a: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</a:p>
          <a:p>
            <a:pPr algn="just">
              <a:lnSpc>
                <a:spcPct val="115000"/>
              </a:lnSpc>
            </a:pP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Nous n’avons toujours pas les moyens de commencer à créer une provision pour retraite   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6777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A604BF-4837-B7E8-F3A2-DCA63F208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9883" y="1703701"/>
            <a:ext cx="8073483" cy="460005"/>
          </a:xfrm>
        </p:spPr>
        <p:txBody>
          <a:bodyPr>
            <a:noAutofit/>
          </a:bodyPr>
          <a:lstStyle/>
          <a:p>
            <a:pPr algn="l"/>
            <a:endParaRPr lang="fr-FR" sz="2800" b="1" dirty="0">
              <a:latin typeface="+mn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3B2761-E3E7-FC4A-1D21-8F21D65F4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7132" y="2313779"/>
            <a:ext cx="10660566" cy="4365801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9039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président exprime la difficulté actuelle de trouver un équilibre financier. A ce sujet, il est entrepris un travail avec Mme Grouiller pour tenter de trouver de nouvelles sources de recettes (subventions)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189039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démarche est engagée auprès de la DRAC pour de nouvelles aides.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90395" algn="l"/>
              </a:tabLst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nous semble aussi important de mieux faire connaître les actions de la bibliothèque et son impact socio-éducative sur la population, notamment auprès des jeunes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85152F4-A460-7CD6-26CF-CA6E754B8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70" y="511174"/>
            <a:ext cx="2381250" cy="1457325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419FBBA4-4509-5D0D-35CC-5AA7169FAD39}"/>
              </a:ext>
            </a:extLst>
          </p:cNvPr>
          <p:cNvSpPr txBox="1">
            <a:spLocks/>
          </p:cNvSpPr>
          <p:nvPr/>
        </p:nvSpPr>
        <p:spPr>
          <a:xfrm>
            <a:off x="2529430" y="856454"/>
            <a:ext cx="9144000" cy="7667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2060"/>
                </a:solidFill>
              </a:rPr>
              <a:t>Perspectives 2023</a:t>
            </a:r>
          </a:p>
        </p:txBody>
      </p:sp>
    </p:spTree>
    <p:extLst>
      <p:ext uri="{BB962C8B-B14F-4D97-AF65-F5344CB8AC3E}">
        <p14:creationId xmlns:p14="http://schemas.microsoft.com/office/powerpoint/2010/main" val="1589724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A604BF-4837-B7E8-F3A2-DCA63F208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2907" y="1358421"/>
            <a:ext cx="8073483" cy="460005"/>
          </a:xfrm>
        </p:spPr>
        <p:txBody>
          <a:bodyPr>
            <a:noAutofit/>
          </a:bodyPr>
          <a:lstStyle/>
          <a:p>
            <a:pPr algn="l"/>
            <a:endParaRPr lang="fr-FR" sz="2800" b="1" dirty="0">
              <a:latin typeface="+mn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3B2761-E3E7-FC4A-1D21-8F21D65F4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7132" y="1968499"/>
            <a:ext cx="10660566" cy="4711082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90395" algn="l"/>
              </a:tabLst>
            </a:pPr>
            <a:r>
              <a:rPr lang="fr-FR" sz="3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 budgets sont très contraints et nous économisons sur tous les fronts, notamment dans la gestion et l’animation, mais sans l’aide de la mairie nous aurons des difficultés à continuer d’avoir une bibliothèque municipale dynamique et attractive. A ce sujet, nous pouvons estimer la valorisation du bénévolat à près de 16 000 €.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1890395" algn="l"/>
              </a:tabLst>
            </a:pPr>
            <a:r>
              <a:rPr lang="fr-FR" sz="3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Nous continuons de déposer des projets afin de dynamiser les actions de la bibliothèque: </a:t>
            </a:r>
          </a:p>
          <a:p>
            <a:pPr marL="914400" lvl="1" indent="-45720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  <a:tabLst>
                <a:tab pos="1890395" algn="l"/>
              </a:tabLst>
            </a:pPr>
            <a:r>
              <a:rPr lang="fr-FR" sz="3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Nous sommes en relation avec l’association </a:t>
            </a:r>
            <a:r>
              <a:rPr lang="fr-FR" sz="38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Cultur’lub</a:t>
            </a:r>
            <a:r>
              <a:rPr lang="fr-FR" sz="3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(Le Grand Ménage) pour intégrer leurs activités.</a:t>
            </a:r>
            <a:endParaRPr lang="fr-FR" sz="3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85152F4-A460-7CD6-26CF-CA6E754B8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16" y="292166"/>
            <a:ext cx="2381250" cy="1457325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419FBBA4-4509-5D0D-35CC-5AA7169FAD39}"/>
              </a:ext>
            </a:extLst>
          </p:cNvPr>
          <p:cNvSpPr txBox="1">
            <a:spLocks/>
          </p:cNvSpPr>
          <p:nvPr/>
        </p:nvSpPr>
        <p:spPr>
          <a:xfrm>
            <a:off x="2714624" y="591658"/>
            <a:ext cx="9144000" cy="7667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2060"/>
                </a:solidFill>
              </a:rPr>
              <a:t>Perspectives 2023</a:t>
            </a:r>
          </a:p>
        </p:txBody>
      </p:sp>
    </p:spTree>
    <p:extLst>
      <p:ext uri="{BB962C8B-B14F-4D97-AF65-F5344CB8AC3E}">
        <p14:creationId xmlns:p14="http://schemas.microsoft.com/office/powerpoint/2010/main" val="1287288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A604BF-4837-B7E8-F3A2-DCA63F208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2907" y="1358421"/>
            <a:ext cx="8073483" cy="460005"/>
          </a:xfrm>
        </p:spPr>
        <p:txBody>
          <a:bodyPr>
            <a:noAutofit/>
          </a:bodyPr>
          <a:lstStyle/>
          <a:p>
            <a:pPr algn="l"/>
            <a:endParaRPr lang="fr-FR" sz="2800" b="1" dirty="0">
              <a:latin typeface="+mn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3B2761-E3E7-FC4A-1D21-8F21D65F4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7132" y="1968499"/>
            <a:ext cx="10660566" cy="4711082"/>
          </a:xfrm>
        </p:spPr>
        <p:txBody>
          <a:bodyPr>
            <a:normAutofit/>
          </a:bodyPr>
          <a:lstStyle/>
          <a:p>
            <a:pPr algn="l"/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Nous manquons toujours de bénévoles pour nous aider à gérer la bibliothèque, notamment en ce qui concerne le secrétariat (dont la responsable – que nous remercions pour son implication depuis de nombreuses années - démissionne) et la communication.</a:t>
            </a:r>
            <a:endParaRPr lang="fr-FR" sz="48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85152F4-A460-7CD6-26CF-CA6E754B8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16" y="292166"/>
            <a:ext cx="2381250" cy="1457325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419FBBA4-4509-5D0D-35CC-5AA7169FAD39}"/>
              </a:ext>
            </a:extLst>
          </p:cNvPr>
          <p:cNvSpPr txBox="1">
            <a:spLocks/>
          </p:cNvSpPr>
          <p:nvPr/>
        </p:nvSpPr>
        <p:spPr>
          <a:xfrm>
            <a:off x="2714624" y="591658"/>
            <a:ext cx="9144000" cy="7667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2060"/>
                </a:solidFill>
              </a:rPr>
              <a:t>Perspectives 2023</a:t>
            </a:r>
          </a:p>
        </p:txBody>
      </p:sp>
    </p:spTree>
    <p:extLst>
      <p:ext uri="{BB962C8B-B14F-4D97-AF65-F5344CB8AC3E}">
        <p14:creationId xmlns:p14="http://schemas.microsoft.com/office/powerpoint/2010/main" val="7675264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664</Words>
  <Application>Microsoft Office PowerPoint</Application>
  <PresentationFormat>Grand écran</PresentationFormat>
  <Paragraphs>118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Symbol</vt:lpstr>
      <vt:lpstr>Thème Office</vt:lpstr>
      <vt:lpstr>ASSEMBLEE GENERALE</vt:lpstr>
      <vt:lpstr>Rapport moral et d’activités</vt:lpstr>
      <vt:lpstr>Rapport moral et d’activités</vt:lpstr>
      <vt:lpstr>Partenariats et actions:</vt:lpstr>
      <vt:lpstr>Animations régulières et évènements 2022: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PENNES</dc:creator>
  <cp:lastModifiedBy>Catherine PENNES</cp:lastModifiedBy>
  <cp:revision>16</cp:revision>
  <dcterms:created xsi:type="dcterms:W3CDTF">2023-01-21T16:08:07Z</dcterms:created>
  <dcterms:modified xsi:type="dcterms:W3CDTF">2023-02-03T15:13:29Z</dcterms:modified>
</cp:coreProperties>
</file>